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Tekst tytułowy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1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2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3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4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djęcie (poziom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Tekst tytułowy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1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2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3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4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tuł (na środk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Tekst tytułowy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djęcie (piono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Tekst tytułowy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1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2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3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4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Tekst tytułowy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Tekst tytułowy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1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2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3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4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Tekst tytułowy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1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2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3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4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1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2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3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4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Tekst tytułowy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1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2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3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4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Treść - poziom 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Reumatoidalne zapalenie stawów objawy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Joanna Makowska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81897867_1539x1437.jpeg"/>
          <p:cNvPicPr/>
          <p:nvPr/>
        </p:nvPicPr>
        <p:blipFill>
          <a:blip r:embed="rId2">
            <a:extLst/>
          </a:blip>
          <a:srcRect l="10680" t="8838" r="19445" b="0"/>
          <a:stretch>
            <a:fillRect/>
          </a:stretch>
        </p:blipFill>
        <p:spPr>
          <a:xfrm>
            <a:off x="6654800" y="2374900"/>
            <a:ext cx="5588000" cy="68072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5952">
                <a:effectLst>
                  <a:outerShdw sx="100000" sy="100000" kx="0" ky="0" algn="b" rotWithShape="0" blurRad="47244" dist="23622" dir="54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952">
                <a:solidFill>
                  <a:srgbClr val="FFFFFF"/>
                </a:solidFill>
                <a:effectLst>
                  <a:outerShdw sx="100000" sy="100000" kx="0" ky="0" algn="b" rotWithShape="0" blurRad="47244" dist="23622" dir="5400000">
                    <a:srgbClr val="000000"/>
                  </a:outerShdw>
                </a:effectLst>
              </a:rPr>
              <a:t>Sprawdz czy możesz chorować na RZS- rozwiąż naszą ankietę</a:t>
            </a:r>
          </a:p>
        </p:txBody>
      </p:sp>
      <p:sp>
        <p:nvSpPr>
          <p:cNvPr id="61" name="Shape 61"/>
          <p:cNvSpPr/>
          <p:nvPr/>
        </p:nvSpPr>
        <p:spPr>
          <a:xfrm>
            <a:off x="1041400" y="2527458"/>
            <a:ext cx="127000" cy="583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lnSpc>
                <a:spcPct val="115000"/>
              </a:lnSpc>
              <a:spcBef>
                <a:spcPts val="10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1100"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6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936" y="2310241"/>
            <a:ext cx="6118528" cy="69365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Kogo dotyka RZS?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na RZS można zachorować w  każdym wieku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kobiety chorują 2-3 x częściej niż mężczyźni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najczęściej choroba  osoby w wieku 30-50 lat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Jakie są objawy RZS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65759" indent="-365759" defTabSz="525779">
              <a:spcBef>
                <a:spcPts val="3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059">
                <a:solidFill>
                  <a:srgbClr val="EBEBEB"/>
                </a:solidFill>
                <a:effectLst>
                  <a:outerShdw sx="100000" sy="100000" kx="0" ky="0" algn="b" rotWithShape="0" blurRad="45720" dist="22860" dir="5400000">
                    <a:srgbClr val="000000"/>
                  </a:outerShdw>
                </a:effectLst>
              </a:rPr>
              <a:t>głównym objawem RZS jest ból stawów</a:t>
            </a:r>
            <a:endParaRPr sz="3059">
              <a:solidFill>
                <a:srgbClr val="EBEBEB"/>
              </a:solidFill>
              <a:effectLst>
                <a:outerShdw sx="100000" sy="100000" kx="0" ky="0" algn="b" rotWithShape="0" blurRad="45720" dist="22860" dir="5400000">
                  <a:srgbClr val="000000"/>
                </a:outerShdw>
              </a:effectLst>
            </a:endParaRPr>
          </a:p>
          <a:p>
            <a:pPr lvl="0" marL="365759" indent="-365759" defTabSz="525779">
              <a:spcBef>
                <a:spcPts val="3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059">
                <a:solidFill>
                  <a:srgbClr val="EBEBEB"/>
                </a:solidFill>
                <a:effectLst>
                  <a:outerShdw sx="100000" sy="100000" kx="0" ky="0" algn="b" rotWithShape="0" blurRad="45720" dist="22860" dir="5400000">
                    <a:srgbClr val="000000"/>
                  </a:outerShdw>
                </a:effectLst>
              </a:rPr>
              <a:t>najczęściej choroba rozpoczyna się zajęciem drobnych stawów rąk- nadgarstków, stawów śródręczno paliczkowych i międzypaliczkowych bliższych </a:t>
            </a:r>
            <a:endParaRPr sz="3059">
              <a:solidFill>
                <a:srgbClr val="EBEBEB"/>
              </a:solidFill>
              <a:effectLst>
                <a:outerShdw sx="100000" sy="100000" kx="0" ky="0" algn="b" rotWithShape="0" blurRad="45720" dist="22860" dir="5400000">
                  <a:srgbClr val="000000"/>
                </a:outerShdw>
              </a:effectLst>
            </a:endParaRPr>
          </a:p>
          <a:p>
            <a:pPr lvl="0" marL="365759" indent="-365759" defTabSz="525779">
              <a:spcBef>
                <a:spcPts val="3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059">
                <a:solidFill>
                  <a:srgbClr val="EBEBEB"/>
                </a:solidFill>
                <a:effectLst>
                  <a:outerShdw sx="100000" sy="100000" kx="0" ky="0" algn="b" rotWithShape="0" blurRad="45720" dist="22860" dir="5400000">
                    <a:srgbClr val="000000"/>
                  </a:outerShdw>
                </a:effectLst>
              </a:rPr>
              <a:t>pacjenci skarżą się, że przedmioty wypadają z ręki </a:t>
            </a:r>
            <a:endParaRPr sz="3059">
              <a:solidFill>
                <a:srgbClr val="EBEBEB"/>
              </a:solidFill>
              <a:effectLst>
                <a:outerShdw sx="100000" sy="100000" kx="0" ky="0" algn="b" rotWithShape="0" blurRad="45720" dist="22860" dir="5400000">
                  <a:srgbClr val="000000"/>
                </a:outerShdw>
              </a:effectLst>
            </a:endParaRPr>
          </a:p>
          <a:p>
            <a:pPr lvl="0" marL="365759" indent="-365759" defTabSz="525779">
              <a:spcBef>
                <a:spcPts val="3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059">
                <a:solidFill>
                  <a:srgbClr val="EBEBEB"/>
                </a:solidFill>
                <a:effectLst>
                  <a:outerShdw sx="100000" sy="100000" kx="0" ky="0" algn="b" rotWithShape="0" blurRad="45720" dist="22860" dir="5400000">
                    <a:srgbClr val="000000"/>
                  </a:outerShdw>
                </a:effectLst>
              </a:rPr>
              <a:t>skarżą się również na ból ręki przy przywitaniu i ściśnięciu</a:t>
            </a:r>
            <a:endParaRPr sz="3059">
              <a:solidFill>
                <a:srgbClr val="EBEBEB"/>
              </a:solidFill>
              <a:effectLst>
                <a:outerShdw sx="100000" sy="100000" kx="0" ky="0" algn="b" rotWithShape="0" blurRad="45720" dist="22860" dir="5400000">
                  <a:srgbClr val="000000"/>
                </a:outerShdw>
              </a:effectLst>
            </a:endParaRPr>
          </a:p>
          <a:p>
            <a:pPr lvl="0" marL="365759" indent="-365759" defTabSz="525779">
              <a:spcBef>
                <a:spcPts val="3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059">
                <a:solidFill>
                  <a:srgbClr val="EBEBEB"/>
                </a:solidFill>
                <a:effectLst>
                  <a:outerShdw sx="100000" sy="100000" kx="0" ky="0" algn="b" rotWithShape="0" blurRad="45720" dist="22860" dir="5400000">
                    <a:srgbClr val="000000"/>
                  </a:outerShdw>
                </a:effectLst>
              </a:rPr>
              <a:t>często mogą być zajęte też drobne stawy stóp-pacjentki często skarżą się że nie mogą chodzić w butach na obcasach ponieważ powoduje to ból w śródstopiu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Kiedy boli?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ból może towarzyszyć pacjentowi cały dzień ale często najbardziej nasilony jest w nocy i nad ranem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często towarzyszy mu sztywność poranna- często potrzeba godziny- dwóch żeby się ubrać, przygotować sobie kawę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„rozruszanie się” pomaga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Jakie są inne objawy RZS?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najważniejszym objawem sugerującym RZS jest wystąpienie obrzęku stawu 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jeżeli wystąpił obrzęk stawu nie poprzedzony urazem powinieneś udać się do reumatologa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stawy w RZS mogą być nadmiernie ucieplone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ból i obrzęk mogą prowadzić do ograniczenia ruchomości w stawie np nie można zacisnąć ręki w pięść 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Czy inne stawy mogą być zajęte?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Oczywiście że tak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w przebiegu RZS mogą być też zajęte inne stawy takie jak staw łokciowy, barkowy, kolanowy czy biodrowy 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może dojść również do zajęcia odcinka szyjnego kręgoslupa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Jakie są inne objawy RZS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Inne objawy to tzw nieswoiste objawy zapalenia: np utrata łaknienia, niewielki spadek masy ciała, stany podgorączkowe, przewlekłe zmęczenie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Czy mogę sam rozpoznać RZS?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wystąpienie zapalenia stawów wymaga skierowania pacjenta do lekarza specjalisty -reumatologa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on na podstawie specjalistycznych badań (z  krwi oraz badań obrazowych) jest w stanie postawić diagnozę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cennym badaniem które można wykonać w gabinecie lekarza POZ jest badanie w kierunku obecności stanu zapalnego- OB, CRP- jeżeli te wskaźniki zapalenia są podwyższone a pacjent skarży się na bóle i obrzęki stawów powinien pojść do reumatologa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Jakie inne choroby mogą powodować bóle stawów rąk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65759" indent="-365759" defTabSz="525779">
              <a:spcBef>
                <a:spcPts val="3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059">
                <a:solidFill>
                  <a:srgbClr val="EBEBEB"/>
                </a:solidFill>
                <a:effectLst>
                  <a:outerShdw sx="100000" sy="100000" kx="0" ky="0" algn="b" rotWithShape="0" blurRad="45720" dist="22860" dir="5400000">
                    <a:srgbClr val="000000"/>
                  </a:outerShdw>
                </a:effectLst>
              </a:rPr>
              <a:t>Wiele chorób powoduje bóle drobnych stawów rąk</a:t>
            </a:r>
            <a:endParaRPr sz="3059">
              <a:solidFill>
                <a:srgbClr val="EBEBEB"/>
              </a:solidFill>
              <a:effectLst>
                <a:outerShdw sx="100000" sy="100000" kx="0" ky="0" algn="b" rotWithShape="0" blurRad="45720" dist="22860" dir="5400000">
                  <a:srgbClr val="000000"/>
                </a:outerShdw>
              </a:effectLst>
            </a:endParaRPr>
          </a:p>
          <a:p>
            <a:pPr lvl="0" marL="365759" indent="-365759" defTabSz="525779">
              <a:spcBef>
                <a:spcPts val="3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059">
                <a:solidFill>
                  <a:srgbClr val="EBEBEB"/>
                </a:solidFill>
                <a:effectLst>
                  <a:outerShdw sx="100000" sy="100000" kx="0" ky="0" algn="b" rotWithShape="0" blurRad="45720" dist="22860" dir="5400000">
                    <a:srgbClr val="000000"/>
                  </a:outerShdw>
                </a:effectLst>
              </a:rPr>
              <a:t>najczęstsza z nich to choroba zwyrodnieniowa (zajmuje głównie stawy międzypaliczkowe bliższe i dalsze i prowadzi do ich czasem bardzo dużych deformacji)</a:t>
            </a:r>
            <a:endParaRPr sz="3059">
              <a:solidFill>
                <a:srgbClr val="EBEBEB"/>
              </a:solidFill>
              <a:effectLst>
                <a:outerShdw sx="100000" sy="100000" kx="0" ky="0" algn="b" rotWithShape="0" blurRad="45720" dist="22860" dir="5400000">
                  <a:srgbClr val="000000"/>
                </a:outerShdw>
              </a:effectLst>
            </a:endParaRPr>
          </a:p>
          <a:p>
            <a:pPr lvl="0" marL="365759" indent="-365759" defTabSz="525779">
              <a:spcBef>
                <a:spcPts val="3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059">
                <a:solidFill>
                  <a:srgbClr val="EBEBEB"/>
                </a:solidFill>
                <a:effectLst>
                  <a:outerShdw sx="100000" sy="100000" kx="0" ky="0" algn="b" rotWithShape="0" blurRad="45720" dist="22860" dir="5400000">
                    <a:srgbClr val="000000"/>
                  </a:outerShdw>
                </a:effectLst>
              </a:rPr>
              <a:t>inne choroby zapalne też mogą powodować bóle stawów: tzw krystalopatie (np dna), łuszczycowe zapalenie stawów czy choroby układowe tkanki łącznej</a:t>
            </a:r>
            <a:endParaRPr sz="3059">
              <a:solidFill>
                <a:srgbClr val="EBEBEB"/>
              </a:solidFill>
              <a:effectLst>
                <a:outerShdw sx="100000" sy="100000" kx="0" ky="0" algn="b" rotWithShape="0" blurRad="45720" dist="22860" dir="5400000">
                  <a:srgbClr val="000000"/>
                </a:outerShdw>
              </a:effectLst>
            </a:endParaRPr>
          </a:p>
          <a:p>
            <a:pPr lvl="0" marL="365759" indent="-365759" defTabSz="525779">
              <a:spcBef>
                <a:spcPts val="3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059">
                <a:solidFill>
                  <a:srgbClr val="EBEBEB"/>
                </a:solidFill>
                <a:effectLst>
                  <a:outerShdw sx="100000" sy="100000" kx="0" ky="0" algn="b" rotWithShape="0" blurRad="45720" dist="22860" dir="5400000">
                    <a:srgbClr val="000000"/>
                  </a:outerShdw>
                </a:effectLst>
              </a:rPr>
              <a:t>czasem na wczesnym etapie choroby rozróżnienie tych jednostek chorobowych bywa trudne dlatego potrzebna jest wiedza fachowa spcjalisty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